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9" r:id="rId2"/>
    <p:sldId id="279" r:id="rId3"/>
    <p:sldId id="256" r:id="rId4"/>
    <p:sldId id="286" r:id="rId5"/>
    <p:sldId id="287" r:id="rId6"/>
    <p:sldId id="262" r:id="rId7"/>
    <p:sldId id="284" r:id="rId8"/>
    <p:sldId id="288" r:id="rId9"/>
    <p:sldId id="305" r:id="rId10"/>
    <p:sldId id="272" r:id="rId11"/>
    <p:sldId id="289" r:id="rId12"/>
    <p:sldId id="290" r:id="rId13"/>
    <p:sldId id="291" r:id="rId14"/>
    <p:sldId id="292" r:id="rId15"/>
    <p:sldId id="294" r:id="rId16"/>
    <p:sldId id="295" r:id="rId17"/>
    <p:sldId id="302" r:id="rId18"/>
    <p:sldId id="303" r:id="rId19"/>
    <p:sldId id="296" r:id="rId20"/>
    <p:sldId id="304" r:id="rId21"/>
    <p:sldId id="297" r:id="rId22"/>
    <p:sldId id="306" r:id="rId23"/>
    <p:sldId id="293" r:id="rId24"/>
    <p:sldId id="300" r:id="rId25"/>
    <p:sldId id="301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EDA"/>
    <a:srgbClr val="4B9C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73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05A40-84BC-4C01-A8AA-944B63DA8121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999E3-AD47-4AD6-8D27-1EDE000865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1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999E3-AD47-4AD6-8D27-1EDE000865D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507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90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02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44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4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1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06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4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34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9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6D656-BA66-43FD-B898-1C30CAD4E5F9}" type="datetimeFigureOut">
              <a:rPr lang="ru-RU" smtClean="0"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AF94D-45CB-4A81-9D79-18371D2E27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16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9" name="Прямоугольник 158"/>
          <p:cNvSpPr/>
          <p:nvPr/>
        </p:nvSpPr>
        <p:spPr>
          <a:xfrm>
            <a:off x="1526202" y="1376898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Основные направления профилактической и  коррекционной работы с обучающимися </a:t>
            </a:r>
            <a:r>
              <a:rPr lang="ru-RU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«группы риска» по </a:t>
            </a:r>
            <a:r>
              <a:rPr lang="ru-RU" sz="3200" b="1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итогам СПТ в образовательных </a:t>
            </a:r>
            <a:r>
              <a:rPr lang="ru-RU" sz="3200" b="1" dirty="0" smtClean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учреждениях</a:t>
            </a:r>
            <a:endParaRPr lang="ru-RU" sz="3200" b="1" dirty="0">
              <a:solidFill>
                <a:srgbClr val="0070C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0" name="Скругленный прямоугольник 159"/>
          <p:cNvSpPr/>
          <p:nvPr/>
        </p:nvSpPr>
        <p:spPr>
          <a:xfrm>
            <a:off x="1059162" y="1376898"/>
            <a:ext cx="7783437" cy="3996758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3779912" y="4496710"/>
            <a:ext cx="4572000" cy="8248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Директор  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МКУ «Центр ППМ и СП»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</a:rPr>
              <a:t>Цыганова Г. А .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638545" y="19539"/>
            <a:ext cx="79871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</a:rPr>
              <a:t>Управление образования администрации МО ГО «Воркута»</a:t>
            </a:r>
            <a:endParaRPr lang="ru-RU" sz="1400" dirty="0">
              <a:solidFill>
                <a:schemeClr val="tx2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8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TextBox 141"/>
          <p:cNvSpPr txBox="1"/>
          <p:nvPr/>
        </p:nvSpPr>
        <p:spPr>
          <a:xfrm>
            <a:off x="1047535" y="271792"/>
            <a:ext cx="7448556" cy="460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4000"/>
              </a:lnSpc>
              <a:defRPr/>
            </a:pPr>
            <a:r>
              <a:rPr lang="ru-RU" altLang="ru-RU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«Сектор кризисной психологии» МКУ «</a:t>
            </a:r>
            <a:r>
              <a:rPr lang="ru-RU" altLang="ru-RU" sz="2000" b="1" i="1" dirty="0" err="1" smtClean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ЦППМиСП</a:t>
            </a:r>
            <a:r>
              <a:rPr lang="ru-RU" altLang="ru-RU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»</a:t>
            </a:r>
            <a:endParaRPr lang="ru-RU" altLang="ru-RU" sz="2000" b="1" i="1" dirty="0">
              <a:solidFill>
                <a:schemeClr val="tx2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974169" y="3683989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2. Проведено </a:t>
            </a: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110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консультаций</a:t>
            </a:r>
          </a:p>
          <a:p>
            <a:pPr algn="just">
              <a:lnSpc>
                <a:spcPct val="100000"/>
              </a:lnSpc>
            </a:pPr>
            <a:endParaRPr lang="ru-RU" sz="2400" spc="-1" dirty="0" smtClean="0">
              <a:solidFill>
                <a:schemeClr val="tx2">
                  <a:lumMod val="75000"/>
                </a:schemeClr>
              </a:solidFill>
              <a:latin typeface="Times New Roman"/>
              <a:ea typeface="Microsoft YaHei"/>
            </a:endParaRPr>
          </a:p>
          <a:p>
            <a:pPr algn="just">
              <a:lnSpc>
                <a:spcPct val="100000"/>
              </a:lnSpc>
            </a:pP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3. На психолого-педагогическом сопровождении находились </a:t>
            </a: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14 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обучающихся</a:t>
            </a:r>
          </a:p>
          <a:p>
            <a:pPr algn="just">
              <a:lnSpc>
                <a:spcPct val="100000"/>
              </a:lnSpc>
            </a:pPr>
            <a:endParaRPr lang="ru-RU" sz="2400" spc="-1" dirty="0" smtClean="0">
              <a:solidFill>
                <a:schemeClr val="tx2">
                  <a:lumMod val="75000"/>
                </a:schemeClr>
              </a:solidFill>
              <a:latin typeface="Times New Roman"/>
              <a:ea typeface="Microsoft YaHei"/>
            </a:endParaRPr>
          </a:p>
          <a:p>
            <a:pPr algn="just">
              <a:lnSpc>
                <a:spcPct val="100000"/>
              </a:lnSpc>
            </a:pP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4. В настоящее время </a:t>
            </a: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9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обучающихся получают психологическую помощь</a:t>
            </a:r>
          </a:p>
          <a:p>
            <a:pPr algn="just">
              <a:lnSpc>
                <a:spcPct val="100000"/>
              </a:lnSpc>
            </a:pP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5. </a:t>
            </a: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3 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обращения в управление образования по факту </a:t>
            </a:r>
            <a:r>
              <a:rPr lang="ru-RU" sz="2400" spc="-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буллинга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со стороны учителей.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945541" y="936307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1. За </a:t>
            </a:r>
            <a:r>
              <a:rPr lang="ru-RU" sz="2400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период работы с сентября по декабрь 2023г. поступило — </a:t>
            </a:r>
            <a:r>
              <a:rPr lang="ru-RU" sz="24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43 обращения</a:t>
            </a:r>
            <a:r>
              <a:rPr lang="ru-RU" sz="2400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, </a:t>
            </a:r>
            <a:r>
              <a:rPr lang="ru-RU" sz="2400" spc="-1" dirty="0" smtClean="0">
                <a:solidFill>
                  <a:srgbClr val="C00000"/>
                </a:solidFill>
                <a:latin typeface="Times New Roman"/>
                <a:ea typeface="Microsoft YaHei"/>
              </a:rPr>
              <a:t>из </a:t>
            </a:r>
            <a:r>
              <a:rPr lang="ru-RU" sz="2400" spc="-1" dirty="0">
                <a:solidFill>
                  <a:srgbClr val="C00000"/>
                </a:solidFill>
                <a:latin typeface="Times New Roman"/>
                <a:ea typeface="Microsoft YaHei"/>
              </a:rPr>
              <a:t>них </a:t>
            </a:r>
            <a:r>
              <a:rPr lang="ru-RU" sz="2400" spc="-1" dirty="0" smtClean="0">
                <a:solidFill>
                  <a:srgbClr val="C00000"/>
                </a:solidFill>
                <a:latin typeface="Times New Roman"/>
                <a:ea typeface="Microsoft YaHei"/>
              </a:rPr>
              <a:t>3 (</a:t>
            </a:r>
            <a:r>
              <a:rPr lang="ru-RU" sz="2400" spc="-1" dirty="0" err="1" smtClean="0">
                <a:solidFill>
                  <a:srgbClr val="C00000"/>
                </a:solidFill>
                <a:latin typeface="Times New Roman"/>
                <a:ea typeface="Microsoft YaHei"/>
              </a:rPr>
              <a:t>буллинг</a:t>
            </a:r>
            <a:r>
              <a:rPr lang="ru-RU" sz="2400" spc="-1" dirty="0" smtClean="0">
                <a:solidFill>
                  <a:srgbClr val="C00000"/>
                </a:solidFill>
                <a:latin typeface="Times New Roman"/>
                <a:ea typeface="Microsoft YaHei"/>
              </a:rPr>
              <a:t>)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19 </a:t>
            </a:r>
            <a:r>
              <a:rPr lang="ru-RU" sz="24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обращений </a:t>
            </a:r>
            <a:r>
              <a:rPr lang="ru-RU" sz="2400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от родителей (законных представителей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)</a:t>
            </a:r>
          </a:p>
          <a:p>
            <a:pPr marL="342900" indent="-342900" algn="just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23 несовершеннолетним воспитанникам и обучающимся 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оказана </a:t>
            </a:r>
            <a:r>
              <a:rPr lang="ru-RU" sz="2400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психологическая 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помощь</a:t>
            </a:r>
          </a:p>
          <a:p>
            <a:pPr algn="just">
              <a:lnSpc>
                <a:spcPct val="100000"/>
              </a:lnSpc>
            </a:pPr>
            <a:r>
              <a:rPr lang="ru-RU" sz="24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1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</a:t>
            </a:r>
            <a:r>
              <a:rPr lang="ru-RU" sz="24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обращение</a:t>
            </a:r>
            <a:r>
              <a:rPr lang="ru-RU" sz="2400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МОУ «СОШ  № 26</a:t>
            </a: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»</a:t>
            </a:r>
            <a:endParaRPr lang="ru-RU" sz="2400" spc="-1" dirty="0">
              <a:solidFill>
                <a:schemeClr val="tx2">
                  <a:lumMod val="75000"/>
                </a:schemeClr>
              </a:solidFill>
              <a:latin typeface="Times New Roman"/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2623833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827584" y="833346"/>
            <a:ext cx="8136415" cy="5908022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Прямоугольник 160"/>
          <p:cNvSpPr/>
          <p:nvPr/>
        </p:nvSpPr>
        <p:spPr>
          <a:xfrm>
            <a:off x="1115616" y="945477"/>
            <a:ext cx="7848383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детские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страхи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воровство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Arial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проблемы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адаптации к образовательному процессу и учреждению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попытка совершения суицида с последствиями для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здоровья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буллинг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Arial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проблемы в поведении, как в семье, так и в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ОО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бродяжничество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логоневроз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трудности во взаимоотношениях с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педагогам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самоповреждающее</a:t>
            </a: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поведение, невроз навязчивых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движений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конфликт между родителями в состоянии развода, с вовлечением несовершеннолетних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детей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  <a:p>
            <a:pPr marL="342900" indent="-342900">
              <a:spcAft>
                <a:spcPts val="600"/>
              </a:spcAft>
              <a:buClr>
                <a:srgbClr val="7AB4C2"/>
              </a:buClr>
              <a:buFont typeface="Wingdings" panose="05000000000000000000" pitchFamily="2" charset="2"/>
              <a:buChar char="ü"/>
            </a:pP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проблемы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</a:t>
            </a:r>
            <a:r>
              <a:rPr lang="ru-RU" sz="2000" b="1" spc="-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детско-родительских </a:t>
            </a:r>
            <a:r>
              <a:rPr lang="ru-RU" sz="2000" b="1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отношений</a:t>
            </a:r>
            <a:endParaRPr lang="ru-RU" sz="2000" b="1" spc="-1" dirty="0">
              <a:solidFill>
                <a:schemeClr val="tx2">
                  <a:lumMod val="75000"/>
                </a:schemeClr>
              </a:solidFill>
              <a:latin typeface="Times New Roman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315529" y="109829"/>
            <a:ext cx="7448556" cy="538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4000"/>
              </a:lnSpc>
              <a:defRPr/>
            </a:pPr>
            <a:r>
              <a:rPr lang="ru-RU" altLang="ru-RU" sz="2400" b="1" i="1" dirty="0" smtClean="0">
                <a:solidFill>
                  <a:srgbClr val="4F81BD">
                    <a:lumMod val="75000"/>
                  </a:srgb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Анализ запросов</a:t>
            </a:r>
            <a:endParaRPr lang="ru-RU" altLang="ru-RU" sz="2400" b="1" i="1" dirty="0">
              <a:solidFill>
                <a:srgbClr val="4F81BD">
                  <a:lumMod val="75000"/>
                </a:srgb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0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TextBox 141"/>
          <p:cNvSpPr txBox="1"/>
          <p:nvPr/>
        </p:nvSpPr>
        <p:spPr>
          <a:xfrm>
            <a:off x="1047535" y="147514"/>
            <a:ext cx="7448556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4000"/>
              </a:lnSpc>
              <a:defRPr/>
            </a:pPr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сихологическое консультирование</a:t>
            </a:r>
          </a:p>
          <a:p>
            <a:pPr algn="ctr">
              <a:lnSpc>
                <a:spcPct val="134000"/>
              </a:lnSpc>
              <a:defRPr/>
            </a:pPr>
            <a:r>
              <a:rPr lang="ru-RU" sz="20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семей</a:t>
            </a:r>
            <a:endParaRPr lang="ru-RU" altLang="ru-RU" sz="2000" b="1" i="1" dirty="0">
              <a:solidFill>
                <a:schemeClr val="tx2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945541" y="936307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spc="-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Microsoft YaHei"/>
              </a:rPr>
              <a:t> </a:t>
            </a:r>
            <a:endParaRPr lang="ru-RU" sz="2400" spc="-1" dirty="0">
              <a:solidFill>
                <a:schemeClr val="tx2">
                  <a:lumMod val="75000"/>
                </a:schemeClr>
              </a:solidFill>
              <a:latin typeface="Times New Roman"/>
              <a:ea typeface="Microsoft YaHei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27950"/>
              </p:ext>
            </p:extLst>
          </p:nvPr>
        </p:nvGraphicFramePr>
        <p:xfrm>
          <a:off x="686224" y="960469"/>
          <a:ext cx="8225442" cy="5872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5122"/>
                <a:gridCol w="2880320"/>
              </a:tblGrid>
              <a:tr h="402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1800" kern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Формы </a:t>
                      </a: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психологического сопровождения</a:t>
                      </a:r>
                      <a:endParaRPr lang="ru-RU" sz="1800" kern="15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800" kern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проведенных мероприятий</a:t>
                      </a:r>
                      <a:endParaRPr lang="ru-RU" sz="1800" kern="15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2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Диагностическое обследование обучающихся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259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2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Коррекционно-развивающие занятия с детьми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2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Консультирование обучающихся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2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Диагностическое обследование родителей (законных представителей)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638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2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Консультирование родителей (законных представителей)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164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4028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Коррекционно-развивающие занятия с родителями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из них: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376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kern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общеразвивающие 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занятия с детьми и родителями (совместно)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65036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kern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тренинг 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для повышения уровня </a:t>
                      </a:r>
                      <a:r>
                        <a:rPr lang="ru-RU" sz="1800" kern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самоактуализации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с родителями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157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64313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kern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тренинг 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для повышения уровня </a:t>
                      </a:r>
                      <a:r>
                        <a:rPr lang="ru-RU" sz="1800" kern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самоактуализации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с подростками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</a:t>
                      </a:r>
                      <a:endParaRPr lang="ru-RU" sz="1800" kern="15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800" kern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обучающие </a:t>
                      </a: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занятия «Удовлетворение базовых потребностей ребенка в семье»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kern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137</a:t>
                      </a:r>
                      <a:endParaRPr lang="ru-RU" sz="1800" kern="15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334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827584" y="833346"/>
            <a:ext cx="8136415" cy="5908022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857543" y="109829"/>
            <a:ext cx="7493150" cy="58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4000"/>
              </a:lnSpc>
              <a:defRPr/>
            </a:pPr>
            <a:r>
              <a:rPr lang="ru-RU" altLang="ru-RU" sz="2400" b="1" i="1" dirty="0" smtClean="0">
                <a:solidFill>
                  <a:srgbClr val="4F81BD">
                    <a:lumMod val="75000"/>
                  </a:srgb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Анализ диагностических исследований родителей</a:t>
            </a:r>
            <a:endParaRPr lang="ru-RU" altLang="ru-RU" sz="2400" b="1" i="1" dirty="0">
              <a:solidFill>
                <a:srgbClr val="4F81BD">
                  <a:lumMod val="75000"/>
                </a:srgb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426" y="1451508"/>
            <a:ext cx="4324571" cy="4742859"/>
          </a:xfrm>
          <a:prstGeom prst="rect">
            <a:avLst/>
          </a:prstGeom>
        </p:spPr>
      </p:pic>
      <p:sp>
        <p:nvSpPr>
          <p:cNvPr id="144" name="TextBox 143"/>
          <p:cNvSpPr txBox="1"/>
          <p:nvPr/>
        </p:nvSpPr>
        <p:spPr>
          <a:xfrm>
            <a:off x="4860032" y="1361247"/>
            <a:ext cx="41764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удовлетворены базовые потребности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 в семье,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такие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потребность в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</a:t>
            </a:r>
          </a:p>
          <a:p>
            <a:pPr lvl="0"/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потребность в любви и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принадлежности</a:t>
            </a:r>
          </a:p>
          <a:p>
            <a:pPr lvl="0"/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потребность в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уважении</a:t>
            </a:r>
          </a:p>
          <a:p>
            <a:pPr lvl="0"/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потребность  в самореализации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3452119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827439" y="980374"/>
            <a:ext cx="8089816" cy="5212693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928328" y="109829"/>
            <a:ext cx="7835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 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проявления детьми различных форм отклоняющегося поведения: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1492628"/>
            <a:ext cx="6977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Воспитательная неуверенность родителя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199269"/>
            <a:ext cx="6977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Моральное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давление и угрозы физических расправ со стороны родителей 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9039" y="4550207"/>
            <a:ext cx="7287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Вынесение конфликта между супругами в сферу воспитания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1187624" y="3763030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Предпочтение в подростке детских качеств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1163286" y="3198167"/>
            <a:ext cx="24721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Гиперопека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247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6" name="Скругленный прямоугольник 155"/>
          <p:cNvSpPr/>
          <p:nvPr/>
        </p:nvSpPr>
        <p:spPr>
          <a:xfrm>
            <a:off x="1694076" y="71644"/>
            <a:ext cx="6232044" cy="510778"/>
          </a:xfrm>
          <a:prstGeom prst="roundRect">
            <a:avLst/>
          </a:prstGeom>
          <a:solidFill>
            <a:srgbClr val="328ED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ТРАВЛЯ (БУЛЛИНГ)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66660"/>
              </p:ext>
            </p:extLst>
          </p:nvPr>
        </p:nvGraphicFramePr>
        <p:xfrm>
          <a:off x="683568" y="810167"/>
          <a:ext cx="8208911" cy="5370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1"/>
              </a:tblGrid>
              <a:tr h="1439668">
                <a:tc>
                  <a:txBody>
                    <a:bodyPr/>
                    <a:lstStyle/>
                    <a:p>
                      <a:r>
                        <a:rPr lang="ru-RU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Намеренное, осознанное</a:t>
                      </a:r>
                      <a:r>
                        <a:rPr lang="ru-RU" sz="2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продолжительное во времени  унижение одного ребенка группой других детей (изоляция, бойкот, запугивание, шантаж осмеивание, распространение порочащей информации).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3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Неравные силы</a:t>
                      </a:r>
                      <a:r>
                        <a:rPr kumimoji="0" lang="ru-RU" sz="2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жертва ощущает себя беспомощной.</a:t>
                      </a:r>
                    </a:p>
                    <a:p>
                      <a:endParaRPr lang="ru-RU" sz="22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16725">
                <a:tc>
                  <a:txBody>
                    <a:bodyPr/>
                    <a:lstStyle/>
                    <a:p>
                      <a:r>
                        <a:rPr lang="ru-RU" sz="2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Жертва не виновата в случившемся</a:t>
                      </a:r>
                      <a:r>
                        <a:rPr lang="ru-RU" sz="2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она не выбирала такую ситуацию, стать жертвой может любой ребенок.</a:t>
                      </a:r>
                    </a:p>
                  </a:txBody>
                  <a:tcPr/>
                </a:tc>
              </a:tr>
              <a:tr h="1055335">
                <a:tc>
                  <a:txBody>
                    <a:bodyPr/>
                    <a:lstStyle/>
                    <a:p>
                      <a:r>
                        <a:rPr kumimoji="0" lang="ru-RU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Регулярно повторяющееся действие</a:t>
                      </a:r>
                      <a:r>
                        <a:rPr kumimoji="0" lang="ru-RU" sz="2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цель которого намеренно унизить жертву, а суть в эмоциональном или физическом насилии</a:t>
                      </a:r>
                      <a:endParaRPr lang="ru-RU" sz="22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61449">
                <a:tc>
                  <a:txBody>
                    <a:bodyPr/>
                    <a:lstStyle/>
                    <a:p>
                      <a:r>
                        <a:rPr lang="ru-RU" sz="2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Можно только </a:t>
                      </a:r>
                      <a:r>
                        <a:rPr lang="ru-RU" sz="2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прекратить волевым решением </a:t>
                      </a:r>
                      <a:r>
                        <a:rPr lang="ru-RU" sz="2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третьей стороны.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885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144000" cy="6865401"/>
            <a:chOff x="0" y="0"/>
            <a:chExt cx="9144000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4" name="Прямоугольник 153"/>
            <p:cNvSpPr/>
            <p:nvPr/>
          </p:nvSpPr>
          <p:spPr>
            <a:xfrm>
              <a:off x="8784000" y="6453376"/>
              <a:ext cx="360000" cy="3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>
                  <a:solidFill>
                    <a:srgbClr val="328EDA"/>
                  </a:solidFill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a:rPr>
                <a:t>9</a:t>
              </a:r>
              <a:endParaRPr lang="ru-RU" sz="1600" b="1" dirty="0">
                <a:solidFill>
                  <a:srgbClr val="328EDA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6" name="Скругленный прямоугольник 155"/>
          <p:cNvSpPr/>
          <p:nvPr/>
        </p:nvSpPr>
        <p:spPr>
          <a:xfrm>
            <a:off x="1625679" y="310434"/>
            <a:ext cx="6232044" cy="510778"/>
          </a:xfrm>
          <a:prstGeom prst="roundRect">
            <a:avLst/>
          </a:prstGeom>
          <a:solidFill>
            <a:srgbClr val="328ED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 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буллинга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912379"/>
              </p:ext>
            </p:extLst>
          </p:nvPr>
        </p:nvGraphicFramePr>
        <p:xfrm>
          <a:off x="935087" y="1244563"/>
          <a:ext cx="7344815" cy="469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5"/>
              </a:tblGrid>
              <a:tr h="73922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МЕСТЬ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006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ЗАВИСТЬ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ИНАКОВОСТЬ 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ЖЕРТВЫ (НЕ ТАКОЙ, КАК 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ВСЕ)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5090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ЖЕЛАНИЕ ДОБИТЬСЯ ПРЕВОСХОДСТВА</a:t>
                      </a:r>
                    </a:p>
                  </a:txBody>
                  <a:tcPr/>
                </a:tc>
              </a:tr>
              <a:tr h="86125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НЕРЕАЛИЗОВАННОЕ ЖЕЛАНИЕ ЛИДЕРСТВА, ОФИЦИАЛЬНО НЕПРИЗНАННОЕ ЛИДЕРСТВО</a:t>
                      </a:r>
                    </a:p>
                  </a:txBody>
                  <a:tcPr/>
                </a:tc>
              </a:tr>
              <a:tr h="872447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ЖЕСТОКОСТЬ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81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763966" y="650234"/>
            <a:ext cx="8153289" cy="6091134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928328" y="109829"/>
            <a:ext cx="7835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Маркеры травли (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буллинга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2680" y="821212"/>
            <a:ext cx="7287052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Нежелание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ребенка ходить в школу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Нежелание разговаривать о школе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Соматические проявления страха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Снижение успеваемости 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Заниженная самооценка ребенка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ничтожество», «я не достоин счастья», «моя жизнь ужасна»).</a:t>
            </a:r>
          </a:p>
          <a:p>
            <a:pPr>
              <a:spcAft>
                <a:spcPts val="600"/>
              </a:spcAft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Суицидальные мысли и попытки.</a:t>
            </a:r>
          </a:p>
          <a:p>
            <a:pPr>
              <a:spcAft>
                <a:spcPts val="600"/>
              </a:spcAft>
            </a:pPr>
            <a:endParaRPr lang="ru-RU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493" y="4270848"/>
            <a:ext cx="3432924" cy="2285756"/>
          </a:xfrm>
          <a:prstGeom prst="rect">
            <a:avLst/>
          </a:prstGeom>
          <a:effectLst>
            <a:softEdge rad="165100"/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294768"/>
            <a:ext cx="3428182" cy="2287740"/>
          </a:xfrm>
          <a:prstGeom prst="rect">
            <a:avLst/>
          </a:prstGeo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746523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Скругленный прямоугольник 144"/>
          <p:cNvSpPr/>
          <p:nvPr/>
        </p:nvSpPr>
        <p:spPr>
          <a:xfrm>
            <a:off x="857542" y="3899213"/>
            <a:ext cx="7663253" cy="971282"/>
          </a:xfrm>
          <a:prstGeom prst="roundRect">
            <a:avLst/>
          </a:prstGeom>
          <a:gradFill>
            <a:gsLst>
              <a:gs pos="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  <a:alpha val="56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Сексуальная (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совращение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жертвы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буллером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получения выгоды или удовлетворения собственных сексуальных потребностей, подглядывание за жертвой и др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873424" y="2445709"/>
            <a:ext cx="7689577" cy="148618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  <a:alpha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Экономическая </a:t>
            </a:r>
          </a:p>
          <a:p>
            <a:pPr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отнятие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порча личных вещей жертвы, отбирание денег и вымогательство, повреждение имущества, принуждение к воровству чужого имущества с целью возложения вины исключительно на жертву </a:t>
            </a:r>
            <a:r>
              <a:rPr lang="ru-RU" sz="16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буллинга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т.д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935088" y="1673703"/>
            <a:ext cx="7640346" cy="899947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  <a:alpha val="4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Физическая</a:t>
            </a:r>
          </a:p>
          <a:p>
            <a:pPr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шлепки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удары, щипки, пощечины, толчки, пинки, избиение и т.д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748488" y="571494"/>
            <a:ext cx="8168768" cy="6169874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928328" y="109829"/>
            <a:ext cx="7835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травли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буллинга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28328" y="746589"/>
            <a:ext cx="7642411" cy="106892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14000"/>
                </a:schemeClr>
              </a:gs>
              <a:gs pos="77000">
                <a:schemeClr val="accent1">
                  <a:lumMod val="45000"/>
                  <a:lumOff val="55000"/>
                </a:schemeClr>
              </a:gs>
              <a:gs pos="87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Эмоциональная </a:t>
            </a:r>
          </a:p>
          <a:p>
            <a:pPr algn="just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насмешки, угрозы, критика, присвоение обидных прозвищ и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кличек,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распространение сплетен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слухов, бойкот,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избегание и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т.д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Скругленный прямоугольник 145"/>
          <p:cNvSpPr/>
          <p:nvPr/>
        </p:nvSpPr>
        <p:spPr>
          <a:xfrm>
            <a:off x="857542" y="4877672"/>
            <a:ext cx="7663253" cy="191102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83000">
                <a:schemeClr val="accent1">
                  <a:alpha val="90000"/>
                  <a:lumMod val="29000"/>
                  <a:lumOff val="71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Кибербуллинг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систематические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анонимные звонки и/или сообщения с оскорблениями и угрозами, съемки компрометирующих фотографий и видеороликов и/или их последующая публикация в социальных сетях, отправление анонимных угроз или оскорблений в общем чате, создание групп для намеренного игнорирования жертвы, рассылка негативных электронных писем, взлом аккаунтов жертвы в социальных сетях, написание обидных комментариев под фотографиями или видеороликами, создание фальшивого профиля в социальных сетях для третирования жертвы и т.д.).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0700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144000" cy="6865401"/>
            <a:chOff x="0" y="0"/>
            <a:chExt cx="9144000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4" name="Прямоугольник 153"/>
            <p:cNvSpPr/>
            <p:nvPr/>
          </p:nvSpPr>
          <p:spPr>
            <a:xfrm>
              <a:off x="8784000" y="6453376"/>
              <a:ext cx="360000" cy="3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328EDA"/>
                  </a:solidFill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a:rPr>
                <a:t>10</a:t>
              </a:r>
              <a:endParaRPr lang="ru-RU" sz="1600" b="1" dirty="0">
                <a:solidFill>
                  <a:srgbClr val="328EDA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6" name="Скругленный прямоугольник 155"/>
          <p:cNvSpPr/>
          <p:nvPr/>
        </p:nvSpPr>
        <p:spPr>
          <a:xfrm>
            <a:off x="1694076" y="71644"/>
            <a:ext cx="6232044" cy="783193"/>
          </a:xfrm>
          <a:prstGeom prst="roundRect">
            <a:avLst/>
          </a:prstGeom>
          <a:solidFill>
            <a:srgbClr val="328ED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и стратегии </a:t>
            </a:r>
            <a:r>
              <a:rPr lang="ru-RU" sz="2000" b="1" noProof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разрешению</a:t>
            </a:r>
          </a:p>
          <a:p>
            <a:pPr algn="ctr"/>
            <a:r>
              <a:rPr lang="ru-RU" sz="2000" b="1" noProof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ситуаций б</a:t>
            </a:r>
            <a:r>
              <a:rPr lang="ru-RU" sz="2000" b="1" noProof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уллинга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22144"/>
              </p:ext>
            </p:extLst>
          </p:nvPr>
        </p:nvGraphicFramePr>
        <p:xfrm>
          <a:off x="756797" y="821212"/>
          <a:ext cx="8208424" cy="5875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424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ДЕЙСТВИЯ ПО УРЕГУЛИРОВАНИЮ СИТУАЦИЙ </a:t>
                      </a:r>
                      <a:r>
                        <a:rPr lang="ru-RU" dirty="0">
                          <a:solidFill>
                            <a:srgbClr val="FFFF00"/>
                          </a:solidFill>
                        </a:rPr>
                        <a:t>БУЛЛИНГА</a:t>
                      </a:r>
                    </a:p>
                  </a:txBody>
                  <a:tcPr/>
                </a:tc>
              </a:tr>
              <a:tr h="615880">
                <a:tc>
                  <a:txBody>
                    <a:bodyPr/>
                    <a:lstStyle/>
                    <a:p>
                      <a:r>
                        <a:rPr lang="ru-RU" b="1" i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ЦЕЛЬ</a:t>
                      </a:r>
                      <a:r>
                        <a:rPr lang="ru-RU" b="1" i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ПРЕКРАТИТЬ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СИТУАЦИЮ НЕЗАВИСИМО ОТ ЖЕЛАНИЯ СТОРОН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ru-RU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5659">
                <a:tc>
                  <a:txBody>
                    <a:bodyPr/>
                    <a:lstStyle/>
                    <a:p>
                      <a:r>
                        <a:rPr lang="ru-RU" b="1" i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 ДОСТИГАЕТСЯ</a:t>
                      </a:r>
                      <a:r>
                        <a:rPr lang="ru-RU" b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вмешательством и волевым решением третьей (нейтральной) стороны – административная мера.</a:t>
                      </a:r>
                    </a:p>
                  </a:txBody>
                  <a:tcPr/>
                </a:tc>
              </a:tr>
              <a:tr h="1236224">
                <a:tc>
                  <a:txBody>
                    <a:bodyPr/>
                    <a:lstStyle/>
                    <a:p>
                      <a:r>
                        <a:rPr lang="ru-RU" b="1" i="1" u="sng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Классному</a:t>
                      </a:r>
                      <a:r>
                        <a:rPr lang="ru-RU" b="1" i="1" u="sng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руководителю</a:t>
                      </a:r>
                      <a:endParaRPr lang="ru-RU" b="1" i="1" u="sng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8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Уведомить администрацию, </a:t>
                      </a:r>
                      <a:r>
                        <a:rPr lang="ru-RU" sz="1800" b="0" dirty="0" err="1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соцпедагога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психолога </a:t>
                      </a:r>
                      <a:r>
                        <a:rPr lang="ru-RU" sz="1800" b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800" b="0" i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чтобы </a:t>
                      </a:r>
                      <a:r>
                        <a:rPr lang="ru-RU" sz="1800" b="0" i="1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начать работу, чтобы исключить более жестокие последствия для ребенка – </a:t>
                      </a:r>
                      <a:r>
                        <a:rPr lang="ru-RU" sz="1800" b="0" i="1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жертвы)</a:t>
                      </a:r>
                      <a:endParaRPr lang="ru-RU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797">
                <a:tc>
                  <a:txBody>
                    <a:bodyPr/>
                    <a:lstStyle/>
                    <a:p>
                      <a:pPr lvl="0"/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2.Не игнорировать, не преуменьшать значение факта травли (</a:t>
                      </a:r>
                      <a:r>
                        <a:rPr lang="ru-RU" sz="1800" b="0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 Если ребёнок подтверждает, что он стал жертвой травли  – выслушать и поддержать. </a:t>
                      </a:r>
                      <a:endParaRPr lang="ru-RU" sz="1800" b="0" i="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509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noProof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800" b="0" i="0" kern="1200" noProof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Наблюдать за состоянием участников травли (</a:t>
                      </a:r>
                      <a:r>
                        <a:rPr lang="ru-RU" sz="1800" b="0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). Проводит беседу с классом привлекая авторитетного союзника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4.Пригласить родителей для беседы (обсудить тревожные сигналы, которые свидетельствуют о </a:t>
                      </a:r>
                      <a:r>
                        <a:rPr lang="ru-RU" sz="1800" b="0" i="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буллинге</a:t>
                      </a:r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возможные стратегии реагирования на ситуацию)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 Обращается за помощью к специалисту (педагог-психолог, социальный педагог, школьная служба примирения)</a:t>
                      </a:r>
                      <a:endParaRPr lang="ru-RU" sz="1800" b="0" i="0" kern="1200" noProof="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204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603876" y="188641"/>
            <a:ext cx="8360612" cy="6298948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5104" y="1152993"/>
            <a:ext cx="7711312" cy="5157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Диагностика 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рисков </a:t>
            </a:r>
            <a:r>
              <a:rPr lang="ru-RU" sz="2400" dirty="0" err="1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аддиктивного</a:t>
            </a: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поведения, а также иных форм рискового поведения обучающихся.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Организация адресной и системной помощи обучающимся.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Формирование контингента обучающихся, направляемых на профилактические медицинские осмотры.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Определение направленности и содержания индивидуальных и групповых профилактических программ.</a:t>
            </a: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endParaRPr lang="ru-RU" sz="2400" dirty="0">
              <a:solidFill>
                <a:srgbClr val="0070C0"/>
              </a:solidFill>
              <a:effectLst/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974169" y="535453"/>
            <a:ext cx="79034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</a:rPr>
              <a:t>Основные задачи СПТ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420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6" name="Скругленный прямоугольник 155"/>
          <p:cNvSpPr/>
          <p:nvPr/>
        </p:nvSpPr>
        <p:spPr>
          <a:xfrm>
            <a:off x="1694076" y="71644"/>
            <a:ext cx="6232044" cy="783193"/>
          </a:xfrm>
          <a:prstGeom prst="roundRect">
            <a:avLst/>
          </a:prstGeom>
          <a:solidFill>
            <a:srgbClr val="328ED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Цели и стратегии </a:t>
            </a:r>
            <a:r>
              <a:rPr lang="ru-RU" sz="2000" b="1" noProof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разрешению</a:t>
            </a:r>
          </a:p>
          <a:p>
            <a:pPr algn="ctr"/>
            <a:r>
              <a:rPr lang="ru-RU" sz="2000" b="1" noProof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ситуаций б</a:t>
            </a:r>
            <a:r>
              <a:rPr lang="ru-RU" sz="2000" b="1" noProof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уллинга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847610"/>
              </p:ext>
            </p:extLst>
          </p:nvPr>
        </p:nvGraphicFramePr>
        <p:xfrm>
          <a:off x="834149" y="1124745"/>
          <a:ext cx="8208424" cy="4722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424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ДЕЙСТВИЯ ПО УРЕГУЛИРОВАНИЮ СИТУАЦИЙ </a:t>
                      </a:r>
                      <a:r>
                        <a:rPr lang="ru-RU" dirty="0">
                          <a:solidFill>
                            <a:srgbClr val="FFFF00"/>
                          </a:solidFill>
                        </a:rPr>
                        <a:t>БУЛЛИНГА</a:t>
                      </a:r>
                    </a:p>
                  </a:txBody>
                  <a:tcPr/>
                </a:tc>
              </a:tr>
              <a:tr h="6158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Администрация образовательной организации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1.Рассматривает сообщение о факте травли (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обеспечивает проведение рассмотрения каждого случая индивидуально.</a:t>
                      </a:r>
                    </a:p>
                    <a:p>
                      <a:endParaRPr lang="ru-RU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656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2.Информирует родителей (законных представителей) жертвы (пострадавшего) и агрессора о выявленном факте травли (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endParaRPr lang="ru-RU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36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3.Совместно с социально-психологической службой образовательной организации принимает решение о неотложных действиях в рамках реагирования на выявленный факт агрессии. </a:t>
                      </a:r>
                    </a:p>
                    <a:p>
                      <a:endParaRPr lang="ru-RU" b="0" i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942"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4.Проводится непосредственная работа с жертвами травли и преследователями.</a:t>
                      </a:r>
                      <a:endParaRPr lang="ru-RU" sz="1800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124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144000" cy="6865401"/>
            <a:chOff x="0" y="0"/>
            <a:chExt cx="9144000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4" name="Прямоугольник 153"/>
            <p:cNvSpPr/>
            <p:nvPr/>
          </p:nvSpPr>
          <p:spPr>
            <a:xfrm>
              <a:off x="8784000" y="6453376"/>
              <a:ext cx="360000" cy="3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328EDA"/>
                  </a:solidFill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a:rPr>
                <a:t>11</a:t>
              </a:r>
              <a:endParaRPr lang="ru-RU" sz="1600" b="1" dirty="0">
                <a:solidFill>
                  <a:srgbClr val="328EDA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6" name="Скругленный прямоугольник 155"/>
          <p:cNvSpPr/>
          <p:nvPr/>
        </p:nvSpPr>
        <p:spPr>
          <a:xfrm>
            <a:off x="1694076" y="71644"/>
            <a:ext cx="6232044" cy="442674"/>
          </a:xfrm>
          <a:prstGeom prst="roundRect">
            <a:avLst/>
          </a:prstGeom>
          <a:solidFill>
            <a:srgbClr val="328ED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noProof="1">
                <a:solidFill>
                  <a:schemeClr val="bg1"/>
                </a:solidFill>
              </a:rPr>
              <a:t>Цели и стратегии </a:t>
            </a:r>
            <a:r>
              <a:rPr lang="ru-RU" sz="2000" noProof="1" smtClean="0">
                <a:solidFill>
                  <a:schemeClr val="bg1"/>
                </a:solidFill>
              </a:rPr>
              <a:t>по </a:t>
            </a:r>
            <a:r>
              <a:rPr lang="ru-RU" sz="2000" noProof="1">
                <a:solidFill>
                  <a:schemeClr val="bg1"/>
                </a:solidFill>
              </a:rPr>
              <a:t>разрешению ситуаций </a:t>
            </a:r>
            <a:r>
              <a:rPr lang="ru-RU" sz="2000" b="1" noProof="1" smtClean="0">
                <a:solidFill>
                  <a:schemeClr val="bg1"/>
                </a:solidFill>
              </a:rPr>
              <a:t>буллинга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011668"/>
              </p:ext>
            </p:extLst>
          </p:nvPr>
        </p:nvGraphicFramePr>
        <p:xfrm>
          <a:off x="808624" y="667811"/>
          <a:ext cx="8208425" cy="625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425"/>
              </a:tblGrid>
              <a:tr h="31777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ДЕЙСТВИЯ ПО УРЕГУЛИРОВАНИЮ СИТУАЦИЙ </a:t>
                      </a:r>
                      <a:r>
                        <a:rPr lang="ru-RU" sz="1600" dirty="0">
                          <a:solidFill>
                            <a:srgbClr val="FFFF00"/>
                          </a:solidFill>
                        </a:rPr>
                        <a:t>БУЛЛИНГА</a:t>
                      </a:r>
                    </a:p>
                  </a:txBody>
                  <a:tcPr/>
                </a:tc>
              </a:tr>
              <a:tr h="55014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u="sng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 </a:t>
                      </a:r>
                      <a:r>
                        <a:rPr lang="ru-RU" sz="1600" b="1" u="sng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ПОМОЩИ РЕБЕНКУ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Педагог-психолог:</a:t>
                      </a:r>
                      <a:endParaRPr lang="ru-RU" sz="18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1.Оценивает психологическое состояние жертвы (пострадавшего), агрессора, свидетелей.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2.Проводит мониторинг эмоционального состояния несовершеннолетних.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Консультирует классного руководителя, работников образовательной организации по тактике поведения в отношении участников травли (</a:t>
                      </a:r>
                      <a:r>
                        <a:rPr lang="ru-RU" sz="18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Консультирует родителей (законных представителей), при наличии показаний рекомендует обратиться за медицинской, социальной и юридической помощью в другие учреждения.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Отслеживает психологическое состояние участников травли (</a:t>
                      </a:r>
                      <a:r>
                        <a:rPr lang="ru-RU" sz="18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), а также других обучающихся класса.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 Организует и проводит </a:t>
                      </a:r>
                      <a:r>
                        <a:rPr lang="ru-RU" sz="18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тренинговые</a:t>
                      </a:r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занятия с участниками травли (</a:t>
                      </a:r>
                      <a:r>
                        <a:rPr lang="ru-RU" sz="18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Социальный педагог:</a:t>
                      </a:r>
                      <a:endParaRPr lang="ru-RU" sz="18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Координирует оказание помощи участникам травли (</a:t>
                      </a:r>
                      <a:r>
                        <a:rPr lang="ru-RU" sz="18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буллинга</a:t>
                      </a:r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со стороны различных специалистов (педагога-психолога, медицинского работника и т.д.) и служб, взаимодействует с родителями (законными представителями) и информирует об оказанной помощи классного руководителя и ответственного из числа администрации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940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144000" cy="6865401"/>
            <a:chOff x="0" y="0"/>
            <a:chExt cx="9144000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4" name="Прямоугольник 153"/>
            <p:cNvSpPr/>
            <p:nvPr/>
          </p:nvSpPr>
          <p:spPr>
            <a:xfrm>
              <a:off x="8784000" y="6453376"/>
              <a:ext cx="360000" cy="3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>
                  <a:solidFill>
                    <a:srgbClr val="328EDA"/>
                  </a:solidFill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a:rPr>
                <a:t>11</a:t>
              </a:r>
              <a:endParaRPr lang="ru-RU" sz="1600" b="1" dirty="0">
                <a:solidFill>
                  <a:srgbClr val="328EDA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6" name="Скругленный прямоугольник 155"/>
          <p:cNvSpPr/>
          <p:nvPr/>
        </p:nvSpPr>
        <p:spPr>
          <a:xfrm>
            <a:off x="1694076" y="71644"/>
            <a:ext cx="6232044" cy="442674"/>
          </a:xfrm>
          <a:prstGeom prst="roundRect">
            <a:avLst/>
          </a:prstGeom>
          <a:solidFill>
            <a:srgbClr val="328EDA"/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noProof="1">
                <a:solidFill>
                  <a:schemeClr val="bg1"/>
                </a:solidFill>
              </a:rPr>
              <a:t>Цели и стратегии </a:t>
            </a:r>
            <a:r>
              <a:rPr lang="ru-RU" sz="2000" noProof="1" smtClean="0">
                <a:solidFill>
                  <a:schemeClr val="bg1"/>
                </a:solidFill>
              </a:rPr>
              <a:t>по </a:t>
            </a:r>
            <a:r>
              <a:rPr lang="ru-RU" sz="2000" noProof="1">
                <a:solidFill>
                  <a:schemeClr val="bg1"/>
                </a:solidFill>
              </a:rPr>
              <a:t>разрешению ситуаций </a:t>
            </a:r>
            <a:r>
              <a:rPr lang="ru-RU" sz="2000" b="1" noProof="1" smtClean="0">
                <a:solidFill>
                  <a:schemeClr val="bg1"/>
                </a:solidFill>
              </a:rPr>
              <a:t>буллинга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079174"/>
              </p:ext>
            </p:extLst>
          </p:nvPr>
        </p:nvGraphicFramePr>
        <p:xfrm>
          <a:off x="808624" y="667811"/>
          <a:ext cx="8208425" cy="598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425"/>
              </a:tblGrid>
              <a:tr h="31777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ДЕЙСТВИЯ ПО УРЕГУЛИРОВАНИЮ СИТУАЦИЙ </a:t>
                      </a:r>
                      <a:r>
                        <a:rPr lang="ru-RU" sz="1600" dirty="0">
                          <a:solidFill>
                            <a:srgbClr val="FFFF00"/>
                          </a:solidFill>
                        </a:rPr>
                        <a:t>БУЛЛИНГА</a:t>
                      </a:r>
                    </a:p>
                  </a:txBody>
                  <a:tcPr/>
                </a:tc>
              </a:tr>
              <a:tr h="55014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u="sng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ОКАЗАНИЕ </a:t>
                      </a:r>
                      <a:r>
                        <a:rPr lang="ru-RU" sz="1600" b="1" u="sng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ПОМОЩИ РЕБЕНКУ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Рекомендации родителю жертвы:</a:t>
                      </a:r>
                      <a:endParaRPr lang="ru-RU" sz="18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1.Сохранять спокойствие (родитель и школа должны работать вместе, чтобы разрешить ситуацию);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2.Восстановить последовательность событий (задавать вопросы и верить своему ребёнку);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3.Связаться с учителем (поговорить о том, что может сделать учитель, школа, ребенок и родитель, чтобы остановить травлю);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4.Помочь ребёнку научиться быть устойчивым к травле (сохранять уверенное поведение, не поддаваться на провокации).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Рекомендации родителю агрессора:</a:t>
                      </a:r>
                      <a:endParaRPr lang="ru-RU" sz="180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1.Поговорить с ребёнком (сохраняя спокойствие, чётко дать понять, что травля неприемлема и осуждаема в обществе);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2.Поговорить с учителем один на один и с другими сотрудниками школы (собрать факты и отслеживать перемены в поведении ребёнка);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3.Использовать ненасильственные способы влияния на ребёнка (не угрожать, не кричать, не бить);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4.Поддерживать ребёнка в намерении измениться (развивать социальные навыки).</a:t>
                      </a:r>
                      <a:endParaRPr lang="ru-RU" sz="1800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220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617879" y="653083"/>
            <a:ext cx="8346916" cy="6204918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928328" y="109829"/>
            <a:ext cx="756776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Маркеры суицидального поведения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6935" y="701241"/>
            <a:ext cx="6794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Фразы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типа «все надоело», «ненавижу всех и себя», «пора положить всему конец», «когда все это кончится», «так жить невозможно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»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38583" y="1436149"/>
            <a:ext cx="67940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вопросы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«А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что бы ты делал, если бы меня не стало?»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334888" y="1742754"/>
            <a:ext cx="7080893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утрата интереса к любимым занятиям, снижение активности, апатия, безволие;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пренебрежение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собственным видом, неряшливость;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появление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тяги к уединению, отдаление от близких людей</a:t>
            </a: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резкие перепады настроения, неадекватная реакция на слова, беспричинные слезы, медленная и маловыразительная речь;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внезапное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снижение успеваемости и рассеянность;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плохое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поведение в школе, прогулы, нарушения дисциплины</a:t>
            </a: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склонность к риску и неоправданным и опрометчивым поступкам;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проблемы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со здоровьем: потеря аппетита, плохое самочувствие, бессонница, кошмары во сне;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безразличное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расставание с вещами или деньгами, </a:t>
            </a:r>
            <a:r>
              <a:rPr lang="ru-RU" sz="1600" kern="150" dirty="0" err="1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раздаривание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 их;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стремление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привести дела в порядок, подвести итоги, просить прощение за все, что было;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kern="15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самообвинения </a:t>
            </a:r>
            <a:r>
              <a:rPr lang="ru-RU" sz="1600" kern="15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или наоборот - признание в зависимости от других;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шутки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ea typeface="NSimSun" panose="02010609030101010101" pitchFamily="49" charset="-122"/>
                <a:cs typeface="Arial" panose="020B0604020202020204" pitchFamily="34" charset="0"/>
              </a:rPr>
              <a:t>и иронические высказывания либо философские размышления на тему смерти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944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0" name="Скругленный прямоугольник 159"/>
          <p:cNvSpPr/>
          <p:nvPr/>
        </p:nvSpPr>
        <p:spPr>
          <a:xfrm>
            <a:off x="617879" y="653083"/>
            <a:ext cx="8346916" cy="6204918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TextBox 141"/>
          <p:cNvSpPr txBox="1"/>
          <p:nvPr/>
        </p:nvSpPr>
        <p:spPr>
          <a:xfrm>
            <a:off x="928328" y="109829"/>
            <a:ext cx="756776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помочь?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71862" y="910974"/>
            <a:ext cx="7480694" cy="5768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Внимательно выслушайте подростка.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Приложите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усилия, чтобы понять проблему, скрытую за словами.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Оцените серьезность намерений и чувств ребенка.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Оцените глубину эмоционального кризиса. Если человек, недавно находившийся в состоянии депрессии, вдруг начинает бурную, неустанную деятельность, такое поведение также может служить основанием для тревоги.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Внимательно отнеситесь ко всем, даже самым незначительным обидам и жалобам. 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Постарайтесь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аккуратно спросить, не думают ли он или она о самоубийстве. </a:t>
            </a:r>
            <a:endParaRPr lang="ru-RU" sz="1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оддерживайте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и будьте настойчивы. Человеку в состоянии душевного кризиса нужны строгие и утвердительные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указания.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Убедите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его в том, что он сделал верный шаг, приняв вашу помощь. Осознание вашей компетентности, заинтересованности в его судьбе и готовности помочь дадут ему эмоциональную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опору.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Следует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принять во внимание и другие возможные источники помощи: друзей, семью, врачей, священников, к которым можно обратиться. Обсудить с ним работу служб, которые могут оказать помощь в ситуации, сопряженной с риском для жизни; записать соответствующие номера телефонов; записать свои рабочие номера телефонов, а также номера телефонов людей, которым родители сами доверяют.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13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144000" cy="6865401"/>
            <a:chOff x="0" y="0"/>
            <a:chExt cx="9144000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54" name="Прямоугольник 153"/>
            <p:cNvSpPr/>
            <p:nvPr/>
          </p:nvSpPr>
          <p:spPr>
            <a:xfrm>
              <a:off x="8784000" y="6453376"/>
              <a:ext cx="360000" cy="3600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>
                  <a:solidFill>
                    <a:srgbClr val="328EDA"/>
                  </a:solidFill>
                  <a:effectLst>
                    <a:innerShdw blurRad="63500" dist="50800" dir="2700000">
                      <a:prstClr val="black">
                        <a:alpha val="50000"/>
                      </a:prstClr>
                    </a:innerShdw>
                  </a:effectLst>
                </a:rPr>
                <a:t>7</a:t>
              </a:r>
              <a:endParaRPr lang="ru-RU" sz="1600" b="1" dirty="0">
                <a:solidFill>
                  <a:srgbClr val="328EDA"/>
                </a:solidFill>
                <a:effectLst>
                  <a:innerShdw blurRad="63500" dist="50800" dir="2700000">
                    <a:prstClr val="black">
                      <a:alpha val="50000"/>
                    </a:prstClr>
                  </a:innerShdw>
                </a:effectLst>
              </a:endParaRPr>
            </a:p>
          </p:txBody>
        </p: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42" name="Diagram2"/>
          <p:cNvGrpSpPr/>
          <p:nvPr/>
        </p:nvGrpSpPr>
        <p:grpSpPr>
          <a:xfrm>
            <a:off x="791416" y="612048"/>
            <a:ext cx="8245080" cy="5786314"/>
            <a:chOff x="323640" y="666326"/>
            <a:chExt cx="8425080" cy="5786314"/>
          </a:xfrm>
        </p:grpSpPr>
        <p:sp>
          <p:nvSpPr>
            <p:cNvPr id="143" name="Прямоугольник 142"/>
            <p:cNvSpPr/>
            <p:nvPr/>
          </p:nvSpPr>
          <p:spPr>
            <a:xfrm>
              <a:off x="323640" y="1052640"/>
              <a:ext cx="8424360" cy="54000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ru-RU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4" name="Прямоугольник 143"/>
            <p:cNvSpPr/>
            <p:nvPr/>
          </p:nvSpPr>
          <p:spPr>
            <a:xfrm>
              <a:off x="323640" y="5985360"/>
              <a:ext cx="8424720" cy="466560"/>
            </a:xfrm>
            <a:prstGeom prst="rect">
              <a:avLst/>
            </a:prstGeom>
            <a:gradFill rotWithShape="0">
              <a:gsLst>
                <a:gs pos="0">
                  <a:srgbClr val="E3FBC2"/>
                </a:gs>
                <a:gs pos="100000">
                  <a:srgbClr val="F4FFE6"/>
                </a:gs>
              </a:gsLst>
              <a:lin ang="16200000"/>
            </a:gradFill>
            <a:ln w="0">
              <a:noFill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42200" tIns="142200" rIns="142200" bIns="1422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trike="noStrike" spc="-1" dirty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DejaVu Sans"/>
                </a:rPr>
                <a:t>Сопровождение в посткризисной ситуации</a:t>
              </a:r>
              <a:endParaRPr lang="ru-RU" sz="20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5" name="Выноска со стрелкой вверх 144"/>
            <p:cNvSpPr/>
            <p:nvPr/>
          </p:nvSpPr>
          <p:spPr>
            <a:xfrm rot="10800000">
              <a:off x="324000" y="4850640"/>
              <a:ext cx="8424720" cy="1141200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gradFill rotWithShape="0">
              <a:gsLst>
                <a:gs pos="0">
                  <a:srgbClr val="C3F9C6"/>
                </a:gs>
                <a:gs pos="100000">
                  <a:srgbClr val="E8FCE8"/>
                </a:gs>
              </a:gsLst>
              <a:lin ang="16200000"/>
            </a:gradFill>
            <a:ln w="0">
              <a:noFill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142200" tIns="142200" rIns="142200" bIns="1422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trike="noStrike" spc="-1">
                  <a:solidFill>
                    <a:schemeClr val="accent1">
                      <a:lumMod val="75000"/>
                    </a:schemeClr>
                  </a:solidFill>
                  <a:latin typeface="Arial"/>
                  <a:ea typeface="DejaVu Sans"/>
                </a:rPr>
                <a:t>Оказание экстренной/неотложной помощи</a:t>
              </a:r>
              <a:endParaRPr lang="ru-RU" sz="2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6" name="Выноска со стрелкой вверх 145"/>
            <p:cNvSpPr/>
            <p:nvPr/>
          </p:nvSpPr>
          <p:spPr>
            <a:xfrm rot="10800000">
              <a:off x="324000" y="3783240"/>
              <a:ext cx="8424720" cy="1074240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gradFill rotWithShape="0">
              <a:gsLst>
                <a:gs pos="0">
                  <a:srgbClr val="C5F5EF"/>
                </a:gs>
                <a:gs pos="100000">
                  <a:srgbClr val="E8FCF9"/>
                </a:gs>
              </a:gsLst>
              <a:lin ang="16200000"/>
            </a:gradFill>
            <a:ln w="0">
              <a:noFill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142200" tIns="142200" rIns="142200" bIns="1422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trike="noStrike" spc="-1">
                  <a:solidFill>
                    <a:schemeClr val="accent1">
                      <a:lumMod val="75000"/>
                    </a:schemeClr>
                  </a:solidFill>
                  <a:latin typeface="Arial"/>
                  <a:ea typeface="DejaVu Sans"/>
                </a:rPr>
                <a:t>Ранжирование случая по степени оказания экстренной помощи</a:t>
              </a:r>
              <a:endParaRPr lang="ru-RU" sz="20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7" name="Выноска со стрелкой вверх 146"/>
            <p:cNvSpPr/>
            <p:nvPr/>
          </p:nvSpPr>
          <p:spPr>
            <a:xfrm rot="10800000">
              <a:off x="324000" y="2211120"/>
              <a:ext cx="8424720" cy="1578960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gradFill rotWithShape="0">
              <a:gsLst>
                <a:gs pos="0">
                  <a:srgbClr val="C9D2F0"/>
                </a:gs>
                <a:gs pos="100000">
                  <a:srgbClr val="E9ECFA"/>
                </a:gs>
              </a:gsLst>
              <a:lin ang="16200000"/>
            </a:gradFill>
            <a:ln w="0">
              <a:noFill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142200" tIns="142200" rIns="142200" bIns="1422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trike="noStrike" spc="-1" dirty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DejaVu Sans"/>
                </a:rPr>
                <a:t>Отправка запроса в МКУ «Центр психолого-педагогической, медицинской и социальной помощи» г. Воркуты по электронной почте: pmpkvorkuta@mail.ru (защищенный файл)</a:t>
              </a:r>
              <a:endParaRPr lang="ru-RU" sz="20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8" name="Выноска со стрелкой вверх 147"/>
            <p:cNvSpPr/>
            <p:nvPr/>
          </p:nvSpPr>
          <p:spPr>
            <a:xfrm rot="10800000">
              <a:off x="324000" y="666326"/>
              <a:ext cx="8424720" cy="1645513"/>
            </a:xfrm>
            <a:prstGeom prst="upArrowCallout">
              <a:avLst>
                <a:gd name="adj1" fmla="val 25000"/>
                <a:gd name="adj2" fmla="val 25000"/>
                <a:gd name="adj3" fmla="val 25000"/>
                <a:gd name="adj4" fmla="val 64977"/>
              </a:avLst>
            </a:prstGeom>
            <a:solidFill>
              <a:schemeClr val="tx2">
                <a:lumMod val="40000"/>
                <a:lumOff val="60000"/>
              </a:schemeClr>
            </a:solidFill>
            <a:ln w="0">
              <a:noFill/>
            </a:ln>
            <a:effectLst>
              <a:outerShdw blurRad="3996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10800000" lIns="142200" tIns="142200" rIns="142200" bIns="1422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trike="noStrike" spc="-1" dirty="0">
                  <a:solidFill>
                    <a:schemeClr val="bg1"/>
                  </a:solidFill>
                  <a:latin typeface="Arial"/>
                  <a:ea typeface="DejaVu Sans"/>
                </a:rPr>
                <a:t>Формирование запроса образовательной организации в МКУ «Центр психолого-педагогической, медицинской и социальной помощи» г. Воркуты с указанием кризисной </a:t>
              </a:r>
              <a:r>
                <a:rPr lang="ru-RU" sz="2000" b="1" strike="noStrike" spc="-1" dirty="0" smtClean="0">
                  <a:solidFill>
                    <a:schemeClr val="bg1"/>
                  </a:solidFill>
                  <a:latin typeface="Arial"/>
                  <a:ea typeface="DejaVu Sans"/>
                </a:rPr>
                <a:t>ситуации</a:t>
              </a:r>
              <a:endParaRPr lang="ru-RU" sz="2000" b="0" strike="noStrike" spc="-1" dirty="0">
                <a:solidFill>
                  <a:schemeClr val="bg1"/>
                </a:solidFill>
                <a:latin typeface="Arial"/>
              </a:endParaRPr>
            </a:p>
          </p:txBody>
        </p:sp>
      </p:grpSp>
      <p:sp>
        <p:nvSpPr>
          <p:cNvPr id="149" name="TextBox 148"/>
          <p:cNvSpPr txBox="1"/>
          <p:nvPr/>
        </p:nvSpPr>
        <p:spPr>
          <a:xfrm>
            <a:off x="928328" y="109829"/>
            <a:ext cx="7567763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Алгоритм взаимодействия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839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Rectangle 1"/>
          <p:cNvSpPr>
            <a:spLocks noChangeArrowheads="1"/>
          </p:cNvSpPr>
          <p:nvPr/>
        </p:nvSpPr>
        <p:spPr bwMode="auto">
          <a:xfrm>
            <a:off x="469603" y="2337532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6000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4800" b="1" i="1" dirty="0" smtClean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5942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-7401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7" name="Прямоугольник 156"/>
          <p:cNvSpPr/>
          <p:nvPr/>
        </p:nvSpPr>
        <p:spPr>
          <a:xfrm>
            <a:off x="949561" y="80143"/>
            <a:ext cx="79034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профилактической работы: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07407"/>
              </p:ext>
            </p:extLst>
          </p:nvPr>
        </p:nvGraphicFramePr>
        <p:xfrm>
          <a:off x="738886" y="548681"/>
          <a:ext cx="8297610" cy="6373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564"/>
                <a:gridCol w="5920046"/>
              </a:tblGrid>
              <a:tr h="36003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Направления работы</a:t>
                      </a:r>
                      <a:endParaRPr lang="ru-RU" dirty="0"/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Потребность в внимании группы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Развитие самооценки, чувства самоуважения, позитивного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самоотношения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Подверженность влиянию группы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Формирование представления о личных границах, умение отстаивать собственную позицию, защита личных границ и персонального пространства, развитие способности делать самостоятельный выбор, развитие навыков противостояния манипуляциям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Принятие асоциальных установок социума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Актуализация или формирование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просоциальной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системы ценностей, целей и установок, формирование самостоятельного и критичного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мышления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Наркопотребление</a:t>
                      </a:r>
                      <a:endParaRPr lang="ru-RU" sz="1800" kern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в социальном окружении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Формирование или закрепление устойчивой позиции мотивированного отказа от вовлечения в употребление ПАВ, осознанного неприятия к употреблению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Стремление к риску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Формирование или закрепление устойчивой позиции мотивированного отказа от вовлечения в употребление ПАВ, осознанного неприятия к употреблению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64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7" name="Прямоугольник 156"/>
          <p:cNvSpPr/>
          <p:nvPr/>
        </p:nvSpPr>
        <p:spPr>
          <a:xfrm>
            <a:off x="949561" y="80143"/>
            <a:ext cx="79034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</a:rPr>
              <a:t>Основные направления профилактической работы: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07262"/>
              </p:ext>
            </p:extLst>
          </p:nvPr>
        </p:nvGraphicFramePr>
        <p:xfrm>
          <a:off x="683569" y="677376"/>
          <a:ext cx="8352927" cy="610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018"/>
                <a:gridCol w="5996909"/>
              </a:tblGrid>
              <a:tr h="37536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Направления работы</a:t>
                      </a:r>
                      <a:endParaRPr lang="ru-RU" dirty="0"/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Импульсивность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Развитие навыков самоконтроля, развитие эмоционально-волевой сферы личности, рефлексии,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навыковоценки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состояния окружающих. Обучение приемлемым способам выражения эмоций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Тревожность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Повышение самооценки, обучение умению управлять собой в конкретных, наиболее волнующих ситуациях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Фрустрация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Индивидуальная работа, направленная на выяснение ситуаций или социально-психологических условий, являющихся источником стресса. Формирование навыков преодоления жизненных трудностей, развитие жизнестойкости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и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внутриличностных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ресурсов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Принятие родителями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Актуализация существующих ресурсов семьи, формирование позитивного отношения к семье, коррекция детско-родительских взаимоотношений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Принятие одноклассниками</a:t>
                      </a:r>
                      <a:endParaRPr lang="ru-RU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Развитие коммуникативной компетентности, умения понимать поведение окружающих и пояснять мотивы своего. Повышение социального интеллекта, развитие навыков взаимодействия с окружающими</a:t>
                      </a:r>
                      <a:endParaRPr lang="ru-RU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65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7" name="Прямоугольник 156"/>
          <p:cNvSpPr/>
          <p:nvPr/>
        </p:nvSpPr>
        <p:spPr>
          <a:xfrm>
            <a:off x="949561" y="80143"/>
            <a:ext cx="79034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профилактической работы: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821750"/>
              </p:ext>
            </p:extLst>
          </p:nvPr>
        </p:nvGraphicFramePr>
        <p:xfrm>
          <a:off x="935087" y="677376"/>
          <a:ext cx="7917892" cy="504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817"/>
                <a:gridCol w="5145075"/>
              </a:tblGrid>
              <a:tr h="807408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Факторы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Направления работы</a:t>
                      </a:r>
                      <a:endParaRPr lang="ru-RU" sz="20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Социальная активность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Проектирование ситуаций, направленных на проявление себя, включение в проектную и внеурочную деятельность</a:t>
                      </a:r>
                      <a:endParaRPr lang="ru-RU" sz="2000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Самоконтроль поведения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Формирование навыков самоконтроля поведения, развитие эмоционально-волевой сферы и умения понимать эмоциональное состояние (своё и окружающих)</a:t>
                      </a:r>
                      <a:endParaRPr lang="ru-RU" sz="2000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703993">
                <a:tc>
                  <a:txBody>
                    <a:bodyPr/>
                    <a:lstStyle/>
                    <a:p>
                      <a:r>
                        <a:rPr lang="ru-RU" sz="2000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Самоэффективность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Формирование жизнестойкой позиции и способности решения жизненных трудностей. </a:t>
                      </a:r>
                      <a:r>
                        <a:rPr lang="ru-RU" sz="2000" kern="1200" dirty="0" err="1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Тренинговая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или индивидуальная работа, направленная </a:t>
                      </a:r>
                      <a:r>
                        <a:rPr lang="ru-RU" sz="2000" kern="1200" baseline="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rgbClr val="002060"/>
                          </a:solidFill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на повышение самооценки</a:t>
                      </a:r>
                      <a:endParaRPr lang="ru-RU" sz="2000" dirty="0">
                        <a:solidFill>
                          <a:srgbClr val="002060"/>
                        </a:solidFill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7138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TextBox 141"/>
          <p:cNvSpPr txBox="1"/>
          <p:nvPr/>
        </p:nvSpPr>
        <p:spPr>
          <a:xfrm>
            <a:off x="1122623" y="111013"/>
            <a:ext cx="7344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Организация комплексной профилактической деятельности осуществляется командой: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43831" y="1321668"/>
            <a:ext cx="2313056" cy="1227442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Руководители ОО</a:t>
            </a:r>
            <a:endParaRPr lang="ru-RU" sz="2000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5" name="Скругленный прямоугольник 144"/>
          <p:cNvSpPr/>
          <p:nvPr/>
        </p:nvSpPr>
        <p:spPr>
          <a:xfrm>
            <a:off x="738886" y="2818152"/>
            <a:ext cx="2377203" cy="114666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Заместители директора по ВР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6" name="Скругленный прямоугольник 145"/>
          <p:cNvSpPr/>
          <p:nvPr/>
        </p:nvSpPr>
        <p:spPr>
          <a:xfrm>
            <a:off x="796690" y="4308537"/>
            <a:ext cx="2304256" cy="1029542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Советники директора по воспитанию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7" name="Скругленный прямоугольник 146"/>
          <p:cNvSpPr/>
          <p:nvPr/>
        </p:nvSpPr>
        <p:spPr>
          <a:xfrm>
            <a:off x="3221580" y="1378532"/>
            <a:ext cx="2491736" cy="1196881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Специалисты социально-психологической службы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48" name="Скругленный прямоугольник 147"/>
          <p:cNvSpPr/>
          <p:nvPr/>
        </p:nvSpPr>
        <p:spPr>
          <a:xfrm>
            <a:off x="3255641" y="2886960"/>
            <a:ext cx="2457675" cy="108407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Классные руководители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3308077" y="4289944"/>
            <a:ext cx="2444875" cy="104813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Учителя предметники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4" name="Скругленный прямоугольник 153"/>
          <p:cNvSpPr/>
          <p:nvPr/>
        </p:nvSpPr>
        <p:spPr>
          <a:xfrm>
            <a:off x="5918336" y="1390210"/>
            <a:ext cx="2376264" cy="117288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Педагоги дополнительного образования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5946815" y="2909559"/>
            <a:ext cx="2381846" cy="1052518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Воспитатели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5989486" y="4308537"/>
            <a:ext cx="2444876" cy="1051903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Общественные организации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885927" y="5704281"/>
            <a:ext cx="7862537" cy="104813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</a:t>
            </a:r>
            <a:r>
              <a:rPr lang="ru-RU" sz="1600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заимодействие </a:t>
            </a:r>
            <a:r>
              <a:rPr lang="ru-RU" sz="16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ОО с медучреждениями, оказывающими психиатрическую помощь (Приказ Минздрав России от 14.10.2022.г. № 668н «Об утверждении порядка оказания медицинской помощи при психических расстройствах и расстройствах поведения»). </a:t>
            </a:r>
          </a:p>
        </p:txBody>
      </p:sp>
    </p:spTree>
    <p:extLst>
      <p:ext uri="{BB962C8B-B14F-4D97-AF65-F5344CB8AC3E}">
        <p14:creationId xmlns:p14="http://schemas.microsoft.com/office/powerpoint/2010/main" val="44897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4" name="Рисунок 14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825" y="677375"/>
            <a:ext cx="7373468" cy="5171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66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TextBox 141"/>
          <p:cNvSpPr txBox="1"/>
          <p:nvPr/>
        </p:nvSpPr>
        <p:spPr>
          <a:xfrm>
            <a:off x="763966" y="111013"/>
            <a:ext cx="7702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</a:t>
            </a:r>
            <a:r>
              <a:rPr lang="ru-RU" sz="2400" b="1" i="1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лановые </a:t>
            </a:r>
            <a:r>
              <a:rPr lang="ru-RU" sz="2400" b="1" i="1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мероприятия на 2023-2024 учебный год</a:t>
            </a:r>
          </a:p>
        </p:txBody>
      </p:sp>
      <p:sp>
        <p:nvSpPr>
          <p:cNvPr id="145" name="Скругленный прямоугольник 144"/>
          <p:cNvSpPr/>
          <p:nvPr/>
        </p:nvSpPr>
        <p:spPr>
          <a:xfrm>
            <a:off x="985459" y="1090936"/>
            <a:ext cx="7813377" cy="147521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dirty="0" smtClean="0">
                <a:solidFill>
                  <a:srgbClr val="002060"/>
                </a:solidFill>
              </a:rPr>
              <a:t>Тематические профилактические месячники, направленные </a:t>
            </a:r>
            <a:r>
              <a:rPr lang="ru-RU" sz="2000" dirty="0">
                <a:solidFill>
                  <a:srgbClr val="002060"/>
                </a:solidFill>
              </a:rPr>
              <a:t>на формирование </a:t>
            </a:r>
            <a:r>
              <a:rPr lang="ru-RU" sz="2000" dirty="0" err="1">
                <a:solidFill>
                  <a:srgbClr val="002060"/>
                </a:solidFill>
              </a:rPr>
              <a:t>здоровьесберегающего</a:t>
            </a:r>
            <a:r>
              <a:rPr lang="ru-RU" sz="2000" dirty="0">
                <a:solidFill>
                  <a:srgbClr val="002060"/>
                </a:solidFill>
              </a:rPr>
              <a:t> психологически комфортного пространства в образовательной организации, </a:t>
            </a:r>
            <a:r>
              <a:rPr lang="ru-RU" sz="2000" dirty="0" smtClean="0">
                <a:solidFill>
                  <a:srgbClr val="002060"/>
                </a:solidFill>
              </a:rPr>
              <a:t>организацию </a:t>
            </a:r>
            <a:r>
              <a:rPr lang="ru-RU" sz="2000" dirty="0">
                <a:solidFill>
                  <a:srgbClr val="002060"/>
                </a:solidFill>
              </a:rPr>
              <a:t>позитивной профилактики </a:t>
            </a:r>
            <a:r>
              <a:rPr lang="ru-RU" sz="2000" dirty="0" err="1">
                <a:solidFill>
                  <a:srgbClr val="002060"/>
                </a:solidFill>
              </a:rPr>
              <a:t>девиантного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поведения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8" name="Скругленный прямоугольник 147"/>
          <p:cNvSpPr/>
          <p:nvPr/>
        </p:nvSpPr>
        <p:spPr>
          <a:xfrm>
            <a:off x="985458" y="2847436"/>
            <a:ext cx="7813377" cy="157644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Онлайн-школы для родителей «Время знать</a:t>
            </a:r>
            <a:r>
              <a:rPr lang="ru-RU" sz="2400" dirty="0" smtClean="0">
                <a:solidFill>
                  <a:srgbClr val="002060"/>
                </a:solidFill>
              </a:rPr>
              <a:t>»,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посвященные </a:t>
            </a:r>
            <a:r>
              <a:rPr lang="ru-RU" sz="2400" dirty="0">
                <a:solidFill>
                  <a:srgbClr val="002060"/>
                </a:solidFill>
              </a:rPr>
              <a:t>теме </a:t>
            </a:r>
            <a:r>
              <a:rPr lang="ru-RU" sz="2400" dirty="0" err="1" smtClean="0">
                <a:solidFill>
                  <a:srgbClr val="002060"/>
                </a:solidFill>
              </a:rPr>
              <a:t>буллинга</a:t>
            </a:r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endParaRPr lang="ru-RU" sz="2000" dirty="0" smtClean="0">
              <a:solidFill>
                <a:srgbClr val="002060"/>
              </a:solidFill>
            </a:endParaRPr>
          </a:p>
          <a:p>
            <a:pPr algn="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(Региональный центр информационной безопасности </a:t>
            </a:r>
          </a:p>
          <a:p>
            <a:pPr algn="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Детей и молодежи ГАУ РК «РИЦОКО»)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1035832" y="4618924"/>
            <a:ext cx="7862537" cy="15434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srgbClr val="002060"/>
                </a:solidFill>
              </a:rPr>
              <a:t>Реализация программы «Медиативные техники в работе с участниками образовательных отношений» для педагогических работников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lvl="0" algn="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ГОУ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РК «Республиканский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центр образования»)</a:t>
            </a:r>
          </a:p>
        </p:txBody>
      </p:sp>
    </p:spTree>
    <p:extLst>
      <p:ext uri="{BB962C8B-B14F-4D97-AF65-F5344CB8AC3E}">
        <p14:creationId xmlns:p14="http://schemas.microsoft.com/office/powerpoint/2010/main" val="847054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Группа 152"/>
          <p:cNvGrpSpPr/>
          <p:nvPr/>
        </p:nvGrpSpPr>
        <p:grpSpPr>
          <a:xfrm>
            <a:off x="0" y="0"/>
            <a:ext cx="9036496" cy="6865401"/>
            <a:chOff x="0" y="0"/>
            <a:chExt cx="9036496" cy="6865401"/>
          </a:xfrm>
        </p:grpSpPr>
        <p:sp>
          <p:nvSpPr>
            <p:cNvPr id="150" name="Прямоугольник 149"/>
            <p:cNvSpPr/>
            <p:nvPr/>
          </p:nvSpPr>
          <p:spPr>
            <a:xfrm>
              <a:off x="395536" y="0"/>
              <a:ext cx="244760" cy="68654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0" y="0"/>
              <a:ext cx="539551" cy="6858000"/>
            </a:xfrm>
            <a:prstGeom prst="rect">
              <a:avLst/>
            </a:prstGeom>
            <a:solidFill>
              <a:srgbClr val="328E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1" name="Группа 150"/>
            <p:cNvGrpSpPr/>
            <p:nvPr/>
          </p:nvGrpSpPr>
          <p:grpSpPr>
            <a:xfrm>
              <a:off x="57157" y="370963"/>
              <a:ext cx="437740" cy="6116073"/>
              <a:chOff x="57157" y="370963"/>
              <a:chExt cx="437740" cy="6116073"/>
            </a:xfrm>
          </p:grpSpPr>
          <p:grpSp>
            <p:nvGrpSpPr>
              <p:cNvPr id="7" name="Группа 6"/>
              <p:cNvGrpSpPr/>
              <p:nvPr/>
            </p:nvGrpSpPr>
            <p:grpSpPr>
              <a:xfrm rot="5400000" flipH="1" flipV="1">
                <a:off x="82303" y="81891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34" name="Прямая соединительная линия 13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Прямая соединительная линия 13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Прямая соединительная линия 13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Прямая соединительная линия 13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Прямая соединительная линия 13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Прямая соединительная линия 13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Прямая соединительная линия 13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Прямая соединительная линия 14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" name="Группа 7"/>
              <p:cNvGrpSpPr/>
              <p:nvPr/>
            </p:nvGrpSpPr>
            <p:grpSpPr>
              <a:xfrm rot="5400000" flipH="1" flipV="1">
                <a:off x="82303" y="119046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26" name="Прямая соединительная линия 12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Прямая соединительная линия 12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Прямая соединительная линия 12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Прямая соединительная линия 12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Прямая соединительная линия 12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Прямая соединительная линия 13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Прямая соединительная линия 13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Прямая соединительная линия 13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Группа 8"/>
              <p:cNvGrpSpPr/>
              <p:nvPr/>
            </p:nvGrpSpPr>
            <p:grpSpPr>
              <a:xfrm rot="5400000" flipH="1" flipV="1">
                <a:off x="82303" y="156201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8" name="Прямая соединительная линия 11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Прямая соединительная линия 11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Прямая соединительная линия 12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Прямая соединительная линия 12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Прямая соединительная линия 12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Прямая соединительная линия 12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" name="Группа 9"/>
              <p:cNvGrpSpPr/>
              <p:nvPr/>
            </p:nvGrpSpPr>
            <p:grpSpPr>
              <a:xfrm rot="5400000" flipH="1" flipV="1">
                <a:off x="82303" y="1933557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10" name="Прямая соединительная линия 10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единительная линия 11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Прямая соединительная линия 11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Прямая соединительная линия 11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Прямая соединительная линия 11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Прямая соединительная линия 11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Прямая соединительная линия 11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Прямая соединительная линия 11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Группа 10"/>
              <p:cNvGrpSpPr/>
              <p:nvPr/>
            </p:nvGrpSpPr>
            <p:grpSpPr>
              <a:xfrm rot="5400000" flipH="1" flipV="1">
                <a:off x="82303" y="2305104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102" name="Прямая соединительная линия 10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Прямая соединительная линия 10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Прямая соединительная линия 10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Прямая соединительная линия 10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Прямая соединительная линия 10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Прямая соединительная линия 10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Прямая соединительная линия 10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единительная линия 10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Группа 11"/>
              <p:cNvGrpSpPr/>
              <p:nvPr/>
            </p:nvGrpSpPr>
            <p:grpSpPr>
              <a:xfrm rot="5400000" flipH="1" flipV="1">
                <a:off x="82303" y="267665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94" name="Прямая соединительная линия 9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Прямая соединительная линия 9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Прямая соединительная линия 9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Прямая соединительная линия 9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Группа 12"/>
              <p:cNvGrpSpPr/>
              <p:nvPr/>
            </p:nvGrpSpPr>
            <p:grpSpPr>
              <a:xfrm rot="5400000" flipH="1" flipV="1">
                <a:off x="82303" y="304819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86" name="Прямая соединительная линия 8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единительная линия 8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Прямая соединительная линия 8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единительная линия 8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единительная линия 8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единительная линия 9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Прямая соединительная линия 9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Прямая соединительная линия 9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Группа 13"/>
              <p:cNvGrpSpPr/>
              <p:nvPr/>
            </p:nvGrpSpPr>
            <p:grpSpPr>
              <a:xfrm rot="5400000" flipH="1" flipV="1">
                <a:off x="82303" y="3419746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8" name="Прямая соединительная линия 77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Прямая соединительная линия 78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Прямая соединительная линия 79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Прямая соединительная линия 80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Прямая соединительная линия 81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Прямая соединительная линия 82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Прямая соединительная линия 83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Прямая соединительная линия 84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Группа 14"/>
              <p:cNvGrpSpPr/>
              <p:nvPr/>
            </p:nvGrpSpPr>
            <p:grpSpPr>
              <a:xfrm rot="5400000" flipH="1" flipV="1">
                <a:off x="82303" y="3791293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70" name="Прямая соединительная линия 6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Прямая соединительная линия 7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Прямая соединительная линия 7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Прямая соединительная линия 7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Прямая соединительная линия 7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Прямая соединительная линия 7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Прямая соединительная линия 7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Группа 15"/>
              <p:cNvGrpSpPr/>
              <p:nvPr/>
            </p:nvGrpSpPr>
            <p:grpSpPr>
              <a:xfrm rot="5400000" flipH="1" flipV="1">
                <a:off x="82303" y="4162840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Прямая соединительная линия 6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Прямая соединительная линия 6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Прямая соединительная линия 6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Прямая соединительная линия 6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Прямая соединительная линия 6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Прямая соединительная линия 6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Прямая соединительная линия 6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16"/>
              <p:cNvGrpSpPr/>
              <p:nvPr/>
            </p:nvGrpSpPr>
            <p:grpSpPr>
              <a:xfrm rot="5400000" flipH="1" flipV="1">
                <a:off x="82303" y="4534388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Прямая соединительная линия 56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Прямая соединительная линия 57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Прямая соединительная линия 58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Прямая соединительная линия 59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17"/>
              <p:cNvGrpSpPr/>
              <p:nvPr/>
            </p:nvGrpSpPr>
            <p:grpSpPr>
              <a:xfrm rot="5400000" flipH="1" flipV="1">
                <a:off x="96761" y="5649029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19"/>
              <p:cNvGrpSpPr/>
              <p:nvPr/>
            </p:nvGrpSpPr>
            <p:grpSpPr>
              <a:xfrm rot="5400000" flipH="1" flipV="1">
                <a:off x="88619" y="4905935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" name="Группа 20"/>
              <p:cNvGrpSpPr/>
              <p:nvPr/>
            </p:nvGrpSpPr>
            <p:grpSpPr>
              <a:xfrm rot="5400000" flipH="1" flipV="1">
                <a:off x="96761" y="5277482"/>
                <a:ext cx="340986" cy="345581"/>
                <a:chOff x="3938954" y="1139483"/>
                <a:chExt cx="2391508" cy="2423747"/>
              </a:xfrm>
              <a:scene3d>
                <a:camera prst="orthographicFront">
                  <a:rot lat="0" lon="0" rev="2700000"/>
                </a:camera>
                <a:lightRig rig="threePt" dir="t"/>
              </a:scene3d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>
                  <a:off x="3938954" y="1727395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3938954" y="2986454"/>
                  <a:ext cx="2391508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4515730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>
                  <a:off x="5753686" y="1139483"/>
                  <a:ext cx="0" cy="2423747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5148775" y="1139483"/>
                  <a:ext cx="0" cy="587912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3938954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5753686" y="2356924"/>
                  <a:ext cx="576776" cy="0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5148775" y="2986454"/>
                  <a:ext cx="0" cy="576776"/>
                </a:xfrm>
                <a:prstGeom prst="line">
                  <a:avLst/>
                </a:prstGeom>
                <a:ln w="28575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026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63" y="370963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2" descr="C:\Users\anufriev.nu\Desktop\ыва\дети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157" y="6180624"/>
                <a:ext cx="433234" cy="3064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027" name="Picture 3" descr="C:\Users\anufriev.nu\Desktop\ыва\unname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96091" y="71644"/>
              <a:ext cx="540405" cy="540405"/>
            </a:xfrm>
            <a:prstGeom prst="rect">
              <a:avLst/>
            </a:prstGeom>
            <a:noFill/>
            <a:effectLst>
              <a:innerShdw blurRad="88900" dist="25400">
                <a:prstClr val="black">
                  <a:alpha val="40000"/>
                </a:prstClr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9" name="Прямоугольник 158"/>
          <p:cNvSpPr/>
          <p:nvPr/>
        </p:nvSpPr>
        <p:spPr>
          <a:xfrm>
            <a:off x="1551555" y="2194602"/>
            <a:ext cx="6696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«Профилактика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буллинга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 и рисков суицидального поведения обучающихся»</a:t>
            </a:r>
          </a:p>
        </p:txBody>
      </p:sp>
      <p:sp>
        <p:nvSpPr>
          <p:cNvPr id="160" name="Скругленный прямоугольник 159"/>
          <p:cNvSpPr/>
          <p:nvPr/>
        </p:nvSpPr>
        <p:spPr>
          <a:xfrm>
            <a:off x="967322" y="1361247"/>
            <a:ext cx="7783437" cy="3573826"/>
          </a:xfrm>
          <a:prstGeom prst="roundRect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775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2046</Words>
  <Application>Microsoft Office PowerPoint</Application>
  <PresentationFormat>Экран (4:3)</PresentationFormat>
  <Paragraphs>247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Arial Unicode MS</vt:lpstr>
      <vt:lpstr>Microsoft YaHei</vt:lpstr>
      <vt:lpstr>NSimSun</vt:lpstr>
      <vt:lpstr>Arial</vt:lpstr>
      <vt:lpstr>Calibri</vt:lpstr>
      <vt:lpstr>Century Gothic</vt:lpstr>
      <vt:lpstr>DejaVu Sans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Юрьевич Ануфриев</dc:creator>
  <cp:lastModifiedBy>suvorova.la</cp:lastModifiedBy>
  <cp:revision>121</cp:revision>
  <dcterms:created xsi:type="dcterms:W3CDTF">2022-08-23T06:09:14Z</dcterms:created>
  <dcterms:modified xsi:type="dcterms:W3CDTF">2023-12-19T08:20:17Z</dcterms:modified>
</cp:coreProperties>
</file>